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9719c5b2c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9719c5b2c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59719c5b2c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9719c5b2c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9719c5b2c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59719c5b2c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9719c5b2c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9719c5b2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59719c5b2c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9719c5b2c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9719c5b2c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59719c5b2c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9719c5b2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9719c5b2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59719c5b2c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719c5b2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9719c5b2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59719c5b2c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9719c5b2c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9719c5b2c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59719c5b2c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9719c5b2c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9719c5b2c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59719c5b2c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9719c5b2c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9719c5b2c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59719c5b2c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495300" y="1676279"/>
            <a:ext cx="798927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95300" y="4164746"/>
            <a:ext cx="798927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 cap="none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>
            <p:ph type="ctrTitle"/>
          </p:nvPr>
        </p:nvSpPr>
        <p:spPr>
          <a:xfrm>
            <a:off x="495300" y="1676279"/>
            <a:ext cx="764637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" type="subTitle"/>
          </p:nvPr>
        </p:nvSpPr>
        <p:spPr>
          <a:xfrm>
            <a:off x="495300" y="4164746"/>
            <a:ext cx="764637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 cap="none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Section Header" showMasterSp="0">
  <p:cSld name="3_Section Header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0" y="0"/>
            <a:ext cx="12192000" cy="11501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2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 cap="none">
                <a:solidFill>
                  <a:srgbClr val="898B9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Section Header" showMasterSp="0">
  <p:cSld name="2_Section Header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/>
          <p:nvPr/>
        </p:nvSpPr>
        <p:spPr>
          <a:xfrm flipH="1" rot="10800000">
            <a:off x="0" y="1150144"/>
            <a:ext cx="12192000" cy="5393530"/>
          </a:xfrm>
          <a:prstGeom prst="rect">
            <a:avLst/>
          </a:prstGeom>
          <a:solidFill>
            <a:srgbClr val="B8B4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0" y="0"/>
            <a:ext cx="12192000" cy="11501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 cap="none">
                <a:solidFill>
                  <a:srgbClr val="898B9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120" name="Google Shape;120;p13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Section Header" showMasterSp="0">
  <p:cSld name="9_Section Header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 flipH="1" rot="10800000">
            <a:off x="0" y="1085849"/>
            <a:ext cx="12192000" cy="5407019"/>
          </a:xfrm>
          <a:prstGeom prst="rect">
            <a:avLst/>
          </a:prstGeom>
          <a:gradFill>
            <a:gsLst>
              <a:gs pos="0">
                <a:srgbClr val="4166CC"/>
              </a:gs>
              <a:gs pos="93000">
                <a:srgbClr val="1FA4FF"/>
              </a:gs>
              <a:gs pos="100000">
                <a:srgbClr val="1FA4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4"/>
          <p:cNvPicPr preferRelativeResize="0"/>
          <p:nvPr/>
        </p:nvPicPr>
        <p:blipFill/>
        <p:spPr>
          <a:xfrm>
            <a:off x="0" y="1146168"/>
            <a:ext cx="12192000" cy="534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0" y="-1"/>
            <a:ext cx="12192000" cy="11461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131" name="Google Shape;131;p14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498230" y="1825625"/>
            <a:ext cx="83862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2" type="body"/>
          </p:nvPr>
        </p:nvSpPr>
        <p:spPr>
          <a:xfrm>
            <a:off x="8993980" y="1825625"/>
            <a:ext cx="30289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507023" y="0"/>
            <a:ext cx="10515600" cy="1150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/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>
  <p:cSld name="Comparis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idx="1" type="body"/>
          </p:nvPr>
        </p:nvSpPr>
        <p:spPr>
          <a:xfrm>
            <a:off x="509953" y="1681163"/>
            <a:ext cx="837454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16"/>
          <p:cNvSpPr txBox="1"/>
          <p:nvPr>
            <p:ph idx="2" type="body"/>
          </p:nvPr>
        </p:nvSpPr>
        <p:spPr>
          <a:xfrm>
            <a:off x="509953" y="2505075"/>
            <a:ext cx="837454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3" type="body"/>
          </p:nvPr>
        </p:nvSpPr>
        <p:spPr>
          <a:xfrm>
            <a:off x="9001125" y="1681163"/>
            <a:ext cx="302180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16"/>
          <p:cNvSpPr txBox="1"/>
          <p:nvPr>
            <p:ph idx="4" type="body"/>
          </p:nvPr>
        </p:nvSpPr>
        <p:spPr>
          <a:xfrm>
            <a:off x="9001125" y="2505075"/>
            <a:ext cx="302180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6"/>
          <p:cNvSpPr txBox="1"/>
          <p:nvPr>
            <p:ph type="title"/>
          </p:nvPr>
        </p:nvSpPr>
        <p:spPr>
          <a:xfrm>
            <a:off x="507023" y="0"/>
            <a:ext cx="8158346" cy="1150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2" name="Google Shape;152;p16"/>
          <p:cNvPicPr preferRelativeResize="0"/>
          <p:nvPr/>
        </p:nvPicPr>
        <p:blipFill/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507023" y="0"/>
            <a:ext cx="8158346" cy="1150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/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showMasterSp="0">
  <p:cSld name="1_Title 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/>
          <p:nvPr/>
        </p:nvSpPr>
        <p:spPr>
          <a:xfrm>
            <a:off x="0" y="0"/>
            <a:ext cx="12192000" cy="11501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>
            <p:ph type="title"/>
          </p:nvPr>
        </p:nvSpPr>
        <p:spPr>
          <a:xfrm>
            <a:off x="507023" y="0"/>
            <a:ext cx="8158346" cy="1150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/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" showMasterSp="0">
  <p:cSld name="1_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12192000" cy="11501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507023" y="85725"/>
            <a:ext cx="7944033" cy="1014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507023" y="1693069"/>
            <a:ext cx="10515600" cy="4483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509953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4853352" y="1387475"/>
            <a:ext cx="7169577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5" name="Google Shape;175;p21"/>
          <p:cNvSpPr txBox="1"/>
          <p:nvPr>
            <p:ph idx="2" type="body"/>
          </p:nvPr>
        </p:nvSpPr>
        <p:spPr>
          <a:xfrm>
            <a:off x="509953" y="2057400"/>
            <a:ext cx="3932237" cy="4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6" name="Google Shape;176;p21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/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509953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2"/>
          <p:cNvSpPr/>
          <p:nvPr>
            <p:ph idx="2" type="pic"/>
          </p:nvPr>
        </p:nvSpPr>
        <p:spPr>
          <a:xfrm>
            <a:off x="4853352" y="987425"/>
            <a:ext cx="7169577" cy="5306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509953" y="2057400"/>
            <a:ext cx="3932237" cy="42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4" name="Google Shape;184;p22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2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/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507023" y="0"/>
            <a:ext cx="8158346" cy="1150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 rot="5400000">
            <a:off x="3522876" y="-1322784"/>
            <a:ext cx="4483894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/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 rot="5400000">
            <a:off x="67905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 rot="5400000">
            <a:off x="14565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4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4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/>
        <p:spPr>
          <a:xfrm>
            <a:off x="1" y="6410960"/>
            <a:ext cx="12192000" cy="4470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>
  <p:cSld name="Section 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95300" y="1615911"/>
            <a:ext cx="8389202" cy="130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07023" y="3026004"/>
            <a:ext cx="8377479" cy="337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0" y="0"/>
            <a:ext cx="12192000" cy="11501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650120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Section Header" showMasterSp="0" type="secHead">
  <p:cSld name="SECTION_HEADER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flipH="1" rot="10800000">
            <a:off x="0" y="1085849"/>
            <a:ext cx="12192000" cy="5407019"/>
          </a:xfrm>
          <a:prstGeom prst="rect">
            <a:avLst/>
          </a:prstGeom>
          <a:gradFill>
            <a:gsLst>
              <a:gs pos="0">
                <a:srgbClr val="4166CC"/>
              </a:gs>
              <a:gs pos="93000">
                <a:srgbClr val="1FA4FF"/>
              </a:gs>
              <a:gs pos="100000">
                <a:srgbClr val="1FA4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/>
        <p:spPr>
          <a:xfrm>
            <a:off x="0" y="1146172"/>
            <a:ext cx="12192000" cy="534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0" y="-1"/>
            <a:ext cx="12192000" cy="11461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Section Header" showMasterSp="0">
  <p:cSld name="5_Section Head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flipH="1" rot="10800000">
            <a:off x="0" y="1085849"/>
            <a:ext cx="12192000" cy="5407019"/>
          </a:xfrm>
          <a:prstGeom prst="rect">
            <a:avLst/>
          </a:prstGeom>
          <a:gradFill>
            <a:gsLst>
              <a:gs pos="0">
                <a:srgbClr val="4166CC"/>
              </a:gs>
              <a:gs pos="93000">
                <a:srgbClr val="1FA4FF"/>
              </a:gs>
              <a:gs pos="100000">
                <a:srgbClr val="1FA4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4000"/>
          </a:blip>
          <a:srcRect b="0" l="0" r="0" t="0"/>
          <a:stretch/>
        </p:blipFill>
        <p:spPr>
          <a:xfrm>
            <a:off x="0" y="1146169"/>
            <a:ext cx="12192000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>
            <a:off x="0" y="0"/>
            <a:ext cx="12192000" cy="11461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Section Header" showMasterSp="0">
  <p:cSld name="6_Section Header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 flipH="1" rot="10800000">
            <a:off x="0" y="1085849"/>
            <a:ext cx="12192000" cy="5407019"/>
          </a:xfrm>
          <a:prstGeom prst="rect">
            <a:avLst/>
          </a:prstGeom>
          <a:gradFill>
            <a:gsLst>
              <a:gs pos="0">
                <a:srgbClr val="4166CC"/>
              </a:gs>
              <a:gs pos="93000">
                <a:srgbClr val="1FA4FF"/>
              </a:gs>
              <a:gs pos="100000">
                <a:srgbClr val="1FA4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 amt="21000"/>
          </a:blip>
          <a:srcRect b="0" l="0" r="0" t="0"/>
          <a:stretch/>
        </p:blipFill>
        <p:spPr>
          <a:xfrm>
            <a:off x="0" y="1146168"/>
            <a:ext cx="12192000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/>
          <p:nvPr/>
        </p:nvSpPr>
        <p:spPr>
          <a:xfrm>
            <a:off x="0" y="-1"/>
            <a:ext cx="12192000" cy="11461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Section Header" showMasterSp="0">
  <p:cSld name="7_Section Header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 flipH="1" rot="10800000">
            <a:off x="0" y="1085849"/>
            <a:ext cx="12192000" cy="5407019"/>
          </a:xfrm>
          <a:prstGeom prst="rect">
            <a:avLst/>
          </a:prstGeom>
          <a:gradFill>
            <a:gsLst>
              <a:gs pos="0">
                <a:srgbClr val="4166CC"/>
              </a:gs>
              <a:gs pos="93000">
                <a:srgbClr val="1FA4FF"/>
              </a:gs>
              <a:gs pos="100000">
                <a:srgbClr val="1FA4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0" y="1146168"/>
            <a:ext cx="12192000" cy="53467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8"/>
          <p:cNvSpPr/>
          <p:nvPr/>
        </p:nvSpPr>
        <p:spPr>
          <a:xfrm>
            <a:off x="0" y="-1"/>
            <a:ext cx="12192000" cy="11461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Section Header" showMasterSp="0">
  <p:cSld name="8_Section Header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 flipH="1" rot="10800000">
            <a:off x="0" y="1085849"/>
            <a:ext cx="12192000" cy="5407019"/>
          </a:xfrm>
          <a:prstGeom prst="rect">
            <a:avLst/>
          </a:prstGeom>
          <a:gradFill>
            <a:gsLst>
              <a:gs pos="0">
                <a:srgbClr val="4166CC"/>
              </a:gs>
              <a:gs pos="93000">
                <a:srgbClr val="1FA4FF"/>
              </a:gs>
              <a:gs pos="100000">
                <a:srgbClr val="1FA4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0" y="1146168"/>
            <a:ext cx="12192000" cy="53467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9"/>
          <p:cNvSpPr/>
          <p:nvPr/>
        </p:nvSpPr>
        <p:spPr>
          <a:xfrm>
            <a:off x="0" y="-1"/>
            <a:ext cx="12192000" cy="11461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 txBox="1"/>
          <p:nvPr>
            <p:ph type="title"/>
          </p:nvPr>
        </p:nvSpPr>
        <p:spPr>
          <a:xfrm>
            <a:off x="509953" y="1709738"/>
            <a:ext cx="798634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" type="body"/>
          </p:nvPr>
        </p:nvSpPr>
        <p:spPr>
          <a:xfrm>
            <a:off x="509953" y="4589463"/>
            <a:ext cx="79863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Header" showMasterSp="0">
  <p:cSld name="1_Section Header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8062546" y="1709738"/>
            <a:ext cx="3622430" cy="4620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/>
          <p:nvPr/>
        </p:nvSpPr>
        <p:spPr>
          <a:xfrm>
            <a:off x="0" y="0"/>
            <a:ext cx="12192000" cy="11501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>
            <p:ph idx="2" type="pic"/>
          </p:nvPr>
        </p:nvSpPr>
        <p:spPr>
          <a:xfrm>
            <a:off x="507024" y="1709738"/>
            <a:ext cx="7408310" cy="462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0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07023" y="0"/>
            <a:ext cx="8158346" cy="1150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07023" y="1693069"/>
            <a:ext cx="10515600" cy="4483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507023" y="6492875"/>
            <a:ext cx="83204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710496" y="6492874"/>
            <a:ext cx="6242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98B9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12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240">
          <p15:clr>
            <a:srgbClr val="F26B43"/>
          </p15:clr>
        </p15:guide>
        <p15:guide id="5" pos="6945">
          <p15:clr>
            <a:srgbClr val="F26B43"/>
          </p15:clr>
        </p15:guide>
        <p15:guide id="6" pos="53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Relationship Id="rId10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ctrTitle"/>
          </p:nvPr>
        </p:nvSpPr>
        <p:spPr>
          <a:xfrm>
            <a:off x="495300" y="1676279"/>
            <a:ext cx="798927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/>
              <a:t>Commuters &amp; Residence Life </a:t>
            </a:r>
            <a:endParaRPr/>
          </a:p>
        </p:txBody>
      </p:sp>
      <p:sp>
        <p:nvSpPr>
          <p:cNvPr id="207" name="Google Shape;207;p25"/>
          <p:cNvSpPr txBox="1"/>
          <p:nvPr>
            <p:ph idx="1" type="subTitle"/>
          </p:nvPr>
        </p:nvSpPr>
        <p:spPr>
          <a:xfrm>
            <a:off x="495300" y="4164750"/>
            <a:ext cx="84981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US"/>
              <a:t>Michaela Tuesburg, Assistant Director of Residence Life &amp; Involvement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507023" y="85725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Programming </a:t>
            </a:r>
            <a:endParaRPr/>
          </a:p>
        </p:txBody>
      </p:sp>
      <p:pic>
        <p:nvPicPr>
          <p:cNvPr id="278" name="Google Shape;2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27" y="2135424"/>
            <a:ext cx="5005021" cy="315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050" y="1799525"/>
            <a:ext cx="5525999" cy="38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125" y="1439275"/>
            <a:ext cx="9891749" cy="32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64" y="5077625"/>
            <a:ext cx="1418624" cy="141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135" y="5077625"/>
            <a:ext cx="1418624" cy="141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7410" y="5079467"/>
            <a:ext cx="1418624" cy="141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6688" y="5077628"/>
            <a:ext cx="1418624" cy="141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5961" y="5075787"/>
            <a:ext cx="1418624" cy="141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65237" y="5078775"/>
            <a:ext cx="1418624" cy="141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04513" y="5077181"/>
            <a:ext cx="1418624" cy="141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858978" y="3428988"/>
            <a:ext cx="79863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Thank you!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6000"/>
              <a:t>Questions? 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000"/>
              <a:t>m.tuesburg@wingate.edu</a:t>
            </a:r>
            <a:endParaRPr sz="3000"/>
          </a:p>
        </p:txBody>
      </p:sp>
      <p:sp>
        <p:nvSpPr>
          <p:cNvPr id="298" name="Google Shape;298;p36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8/10/2018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507023" y="85725"/>
            <a:ext cx="7944033" cy="1014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Meet The Staff</a:t>
            </a:r>
            <a:endParaRPr/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507023" y="1693069"/>
            <a:ext cx="10515600" cy="4483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US" sz="3000"/>
              <a:t>Diareth Flores </a:t>
            </a:r>
            <a:endParaRPr b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i="1" lang="en-US" sz="3000"/>
              <a:t>   </a:t>
            </a:r>
            <a:r>
              <a:rPr i="1" lang="en-US" sz="3000"/>
              <a:t>Director of Commuter Engagement</a:t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i="1" lang="en-US" sz="3000"/>
              <a:t>	</a:t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US" sz="3000"/>
              <a:t>BARC </a:t>
            </a:r>
            <a:endParaRPr b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i="1" lang="en-US" sz="3000"/>
              <a:t>Bulldogs Activities Resource Committee</a:t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US" sz="3000"/>
              <a:t>SGA</a:t>
            </a:r>
            <a:endParaRPr b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i="1" lang="en-US" sz="3000"/>
              <a:t>Student Government Association</a:t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3000"/>
              <a:t>		Senators </a:t>
            </a:r>
            <a:endParaRPr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i="1"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sz="3000"/>
          </a:p>
          <a:p>
            <a:pPr indent="0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 txBox="1"/>
          <p:nvPr>
            <p:ph idx="10" type="dt"/>
          </p:nvPr>
        </p:nvSpPr>
        <p:spPr>
          <a:xfrm>
            <a:off x="11386038" y="6492875"/>
            <a:ext cx="6368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8/10/2018</a:t>
            </a: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6058" y="1693062"/>
            <a:ext cx="4256867" cy="4483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509598" y="0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Involved 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509598" y="1187094"/>
            <a:ext cx="10515600" cy="44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Street Fair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Registered Student Organizations (RSO)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Greek Life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Intramurals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On-Campus Jobs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Community Service (One Day, One Dog)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Peer Mentoring/Teacher Assistant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Tailgating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SGA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WUSYNC Emails </a:t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4158900" y="5535750"/>
            <a:ext cx="50220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</a:rPr>
              <a:t>...and More!</a:t>
            </a:r>
            <a:endParaRPr b="1" sz="4800">
              <a:solidFill>
                <a:schemeClr val="dk2"/>
              </a:solidFill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0" l="0" r="0" t="22057"/>
          <a:stretch/>
        </p:blipFill>
        <p:spPr>
          <a:xfrm>
            <a:off x="7857250" y="1367564"/>
            <a:ext cx="3723304" cy="435297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507023" y="85725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507023" y="1693069"/>
            <a:ext cx="10515600" cy="44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Library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Academic Resource Center (ARC) - writing center, tutoring, disability accommodations, student success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Stegall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Business Office, Registrar’s Office, Financial Planning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Internships and Career Services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Career Development and Internships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Health Center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Counseling Center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Campus Safety </a:t>
            </a:r>
            <a:r>
              <a:rPr b="1" lang="en-US"/>
              <a:t>704-233-8999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507023" y="85725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Commuter Spaces</a:t>
            </a:r>
            <a:endParaRPr/>
          </a:p>
        </p:txBody>
      </p:sp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507023" y="1693069"/>
            <a:ext cx="10515600" cy="44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Ethel K. Smith Library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Dickson Palmer Center - Starbucks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Burris Lounge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Austin Auditorium Lobby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McGee Center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Klondike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Neu Building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450" y="1934663"/>
            <a:ext cx="4483005" cy="298867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507023" y="85725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McGee Center</a:t>
            </a:r>
            <a:endParaRPr/>
          </a:p>
        </p:txBody>
      </p:sp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507023" y="1693069"/>
            <a:ext cx="10515600" cy="44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Group Fitness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Personal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Showers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Sports Equipment Rental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Intramurals </a:t>
            </a:r>
            <a:endParaRPr/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880300"/>
            <a:ext cx="5479176" cy="4109351"/>
          </a:xfrm>
          <a:prstGeom prst="rect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507023" y="85725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Meal Plans</a:t>
            </a:r>
            <a:endParaRPr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507023" y="1693069"/>
            <a:ext cx="10515600" cy="44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W.T. Harris Dining Hall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Klondike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Starbucks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PODS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Einstein’s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Pizza Hut </a:t>
            </a:r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465" y="2128075"/>
            <a:ext cx="5413676" cy="36138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type="title"/>
          </p:nvPr>
        </p:nvSpPr>
        <p:spPr>
          <a:xfrm>
            <a:off x="507023" y="85725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Parking</a:t>
            </a:r>
            <a:endParaRPr/>
          </a:p>
        </p:txBody>
      </p:sp>
      <p:sp>
        <p:nvSpPr>
          <p:cNvPr id="262" name="Google Shape;262;p32"/>
          <p:cNvSpPr txBox="1"/>
          <p:nvPr>
            <p:ph idx="1" type="body"/>
          </p:nvPr>
        </p:nvSpPr>
        <p:spPr>
          <a:xfrm>
            <a:off x="507023" y="1693069"/>
            <a:ext cx="10515600" cy="44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Commuter Lots - Identified as “C”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Campus Safety - Issues Parking Passes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Parking Violations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A</a:t>
            </a:r>
            <a:r>
              <a:rPr i="1" lang="en-US"/>
              <a:t>ppeal process through Honor Council </a:t>
            </a:r>
            <a:endParaRPr i="1"/>
          </a:p>
        </p:txBody>
      </p:sp>
      <p:pic>
        <p:nvPicPr>
          <p:cNvPr id="263" name="Google Shape;263;p32"/>
          <p:cNvPicPr preferRelativeResize="0"/>
          <p:nvPr/>
        </p:nvPicPr>
        <p:blipFill rotWithShape="1">
          <a:blip r:embed="rId3">
            <a:alphaModFix/>
          </a:blip>
          <a:srcRect b="14094" l="0" r="0" t="18817"/>
          <a:stretch/>
        </p:blipFill>
        <p:spPr>
          <a:xfrm>
            <a:off x="7469675" y="1951484"/>
            <a:ext cx="4434877" cy="396699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type="title"/>
          </p:nvPr>
        </p:nvSpPr>
        <p:spPr>
          <a:xfrm>
            <a:off x="507023" y="85725"/>
            <a:ext cx="7944000" cy="101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 </a:t>
            </a:r>
            <a:endParaRPr/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507023" y="1693069"/>
            <a:ext cx="10515600" cy="44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Social Media @WU_BARC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Instagram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Facebook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Twitter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Newsletters </a:t>
            </a:r>
            <a:endParaRPr/>
          </a:p>
        </p:txBody>
      </p:sp>
      <p:pic>
        <p:nvPicPr>
          <p:cNvPr id="271" name="Google Shape;2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850" y="2086649"/>
            <a:ext cx="5569425" cy="36966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192857"/>
      </a:dk1>
      <a:lt1>
        <a:srgbClr val="FFFFFF"/>
      </a:lt1>
      <a:dk2>
        <a:srgbClr val="00538A"/>
      </a:dk2>
      <a:lt2>
        <a:srgbClr val="EDDDA8"/>
      </a:lt2>
      <a:accent1>
        <a:srgbClr val="FF9E1B"/>
      </a:accent1>
      <a:accent2>
        <a:srgbClr val="407EC8"/>
      </a:accent2>
      <a:accent3>
        <a:srgbClr val="00C7B1"/>
      </a:accent3>
      <a:accent4>
        <a:srgbClr val="E1523D"/>
      </a:accent4>
      <a:accent5>
        <a:srgbClr val="8B857B"/>
      </a:accent5>
      <a:accent6>
        <a:srgbClr val="585378"/>
      </a:accent6>
      <a:hlink>
        <a:srgbClr val="9F5BC0"/>
      </a:hlink>
      <a:folHlink>
        <a:srgbClr val="A15D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